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36"/>
  </p:notesMasterIdLst>
  <p:handoutMasterIdLst>
    <p:handoutMasterId r:id="rId37"/>
  </p:handoutMasterIdLst>
  <p:sldIdLst>
    <p:sldId id="402" r:id="rId3"/>
    <p:sldId id="471" r:id="rId4"/>
    <p:sldId id="473" r:id="rId5"/>
    <p:sldId id="474" r:id="rId6"/>
    <p:sldId id="443" r:id="rId7"/>
    <p:sldId id="444" r:id="rId8"/>
    <p:sldId id="445" r:id="rId9"/>
    <p:sldId id="446" r:id="rId10"/>
    <p:sldId id="448" r:id="rId11"/>
    <p:sldId id="449" r:id="rId12"/>
    <p:sldId id="450" r:id="rId13"/>
    <p:sldId id="408" r:id="rId14"/>
    <p:sldId id="452" r:id="rId15"/>
    <p:sldId id="468" r:id="rId16"/>
    <p:sldId id="469" r:id="rId17"/>
    <p:sldId id="470" r:id="rId18"/>
    <p:sldId id="453" r:id="rId19"/>
    <p:sldId id="454" r:id="rId20"/>
    <p:sldId id="456" r:id="rId21"/>
    <p:sldId id="457" r:id="rId22"/>
    <p:sldId id="458" r:id="rId23"/>
    <p:sldId id="459" r:id="rId24"/>
    <p:sldId id="460" r:id="rId25"/>
    <p:sldId id="412" r:id="rId26"/>
    <p:sldId id="461" r:id="rId27"/>
    <p:sldId id="413" r:id="rId28"/>
    <p:sldId id="414" r:id="rId29"/>
    <p:sldId id="439" r:id="rId30"/>
    <p:sldId id="463" r:id="rId31"/>
    <p:sldId id="477" r:id="rId32"/>
    <p:sldId id="472" r:id="rId33"/>
    <p:sldId id="475" r:id="rId34"/>
    <p:sldId id="476" r:id="rId3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1"/>
            <p14:sldId id="473"/>
            <p14:sldId id="474"/>
            <p14:sldId id="443"/>
          </p14:sldIdLst>
        </p14:section>
        <p14:section name="C# Web" id="{EB26D1D8-B62C-4C9C-AA43-34F43C89F880}">
          <p14:sldIdLst>
            <p14:sldId id="444"/>
            <p14:sldId id="445"/>
            <p14:sldId id="446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Module Team" id="{49EB9BED-3D2B-42CE-82C1-119E8364C41F}">
          <p14:sldIdLst>
            <p14:sldId id="408"/>
            <p14:sldId id="452"/>
            <p14:sldId id="468"/>
            <p14:sldId id="469"/>
            <p14:sldId id="470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6"/>
          </p14:sldIdLst>
        </p14:section>
        <p14:section name="Evaluation and Exams" id="{D1F5D419-28A6-4122-BA6E-0EDF48DB2954}">
          <p14:sldIdLst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77"/>
            <p14:sldId id="472"/>
            <p14:sldId id="475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DFFFF"/>
    <a:srgbClr val="234465"/>
    <a:srgbClr val="FFF0D9"/>
    <a:srgbClr val="F0F5FA"/>
    <a:srgbClr val="1A8AFA"/>
    <a:srgbClr val="0097C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533" autoAdjust="0"/>
  </p:normalViewPr>
  <p:slideViewPr>
    <p:cSldViewPr>
      <p:cViewPr varScale="1">
        <p:scale>
          <a:sx n="87" d="100"/>
          <a:sy n="87" d="100"/>
        </p:scale>
        <p:origin x="51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0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227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248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5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70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9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5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7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88949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966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0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0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4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5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kolay.it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hyperlink" Target="https://softuni.bg/forum/categories/66/csharp-web-development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4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46.png"/><Relationship Id="rId10" Type="http://schemas.openxmlformats.org/officeDocument/2006/relationships/image" Target="../media/image37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43.png"/><Relationship Id="rId27" Type="http://schemas.openxmlformats.org/officeDocument/2006/relationships/hyperlink" Target="http://smartit.b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47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51.gif"/><Relationship Id="rId5" Type="http://schemas.openxmlformats.org/officeDocument/2006/relationships/image" Target="../media/image48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Development Basics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/>
              <a:t>Software University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53077" y="6201674"/>
            <a:ext cx="2754739" cy="662857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05C734-33CE-4D0B-A9FC-770444F26E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42" y="2024412"/>
            <a:ext cx="4691423" cy="2569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DBB2-29F8-49CB-94C3-35BE500CE3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095" y="5251597"/>
            <a:ext cx="1093348" cy="56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69156A-505D-4512-8365-80C19D046C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91" y="3537152"/>
            <a:ext cx="1831587" cy="1831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5D92C2-A219-4992-A0DA-61FFD50B9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9" y="3427182"/>
            <a:ext cx="1378505" cy="19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Fundamentals Introduction</a:t>
            </a:r>
            <a:r>
              <a:rPr lang="en-US" sz="2800" dirty="0"/>
              <a:t> – HTML &amp; CSS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HTTP Protocol</a:t>
            </a:r>
            <a:r>
              <a:rPr lang="en-US" sz="2800" dirty="0"/>
              <a:t> – Building a simple Web Server? What is HTTP?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Async </a:t>
            </a:r>
            <a:r>
              <a:rPr lang="en-US" sz="2800"/>
              <a:t>–</a:t>
            </a:r>
            <a:r>
              <a:rPr lang="en-US" sz="280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Working with multiple clients…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State Management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Cookies &amp; Sessions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Web Server: Databases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chemeClr val="bg1"/>
                </a:solidFill>
              </a:rPr>
              <a:t>Including EF Core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Workshop: Web App with Bootstrap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chemeClr val="bg1"/>
                </a:solidFill>
              </a:rPr>
              <a:t>Creating a Simple Web Application with the Server from Scratch, and designing pages</a:t>
            </a:r>
            <a:r>
              <a:rPr lang="en-US" sz="280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Course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453" y="1177752"/>
            <a:ext cx="1273754" cy="127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DF0CC-E160-47D0-882E-9F4AB583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12" y="3200400"/>
            <a:ext cx="1738253" cy="1857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9637799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MVC </a:t>
            </a:r>
            <a:r>
              <a:rPr lang="en-US" sz="2800" dirty="0"/>
              <a:t>– Creating a Simple MVC Framework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Advanced MVC Framework</a:t>
            </a:r>
            <a:r>
              <a:rPr lang="en-US" sz="2800" dirty="0"/>
              <a:t> – Extending the MVC Framework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Workshop: MVC </a:t>
            </a:r>
            <a:r>
              <a:rPr lang="en-US" sz="2800" dirty="0"/>
              <a:t>– Lots of practical 4-hour coding lessons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</a:t>
            </a:r>
            <a:endParaRPr lang="en-US" sz="2800" dirty="0"/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C# Web Dev Basics– Course Program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F838F-840A-4BFC-9ED8-77F70851A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12" y="3505200"/>
            <a:ext cx="2924645" cy="2807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13" y="381000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3F78C-638D-4D83-A4F3-CD0DF66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4345745"/>
            <a:ext cx="2286000" cy="1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6334" y="5105400"/>
            <a:ext cx="10958928" cy="768084"/>
          </a:xfrm>
        </p:spPr>
        <p:txBody>
          <a:bodyPr/>
          <a:lstStyle/>
          <a:p>
            <a:r>
              <a:rPr lang="en-US"/>
              <a:t>The Module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84" y="817547"/>
            <a:ext cx="3494828" cy="34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33CB8-3813-490B-9FF9-06CEDD6D3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800130"/>
            <a:ext cx="2143883" cy="26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08F6A-0339-46A8-8B66-CB4852C86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1101" y="800130"/>
            <a:ext cx="2143883" cy="26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11096" y="1151121"/>
            <a:ext cx="7712116" cy="5373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Nikolay Kostov</a:t>
            </a:r>
          </a:p>
          <a:p>
            <a:pPr lvl="1"/>
            <a:r>
              <a:rPr lang="en-US" sz="3000" dirty="0"/>
              <a:t>Solutions Architect @ </a:t>
            </a:r>
            <a:r>
              <a:rPr lang="en-US" sz="3000" noProof="1"/>
              <a:t>ZenCodeo</a:t>
            </a:r>
          </a:p>
          <a:p>
            <a:pPr lvl="1"/>
            <a:r>
              <a:rPr lang="en-US" sz="3000" dirty="0"/>
              <a:t>15+ years in the IT</a:t>
            </a:r>
          </a:p>
          <a:p>
            <a:pPr lvl="2"/>
            <a:r>
              <a:rPr lang="en-US" sz="2800" dirty="0"/>
              <a:t>Developer, Manager, Trainer, Architect </a:t>
            </a:r>
          </a:p>
          <a:p>
            <a:pPr lvl="1"/>
            <a:r>
              <a:rPr lang="bg-BG" sz="3000" dirty="0"/>
              <a:t>А</a:t>
            </a:r>
            <a:r>
              <a:rPr lang="en-US" sz="3000" noProof="1"/>
              <a:t>ctive role </a:t>
            </a:r>
            <a:r>
              <a:rPr lang="en-US" sz="3000" dirty="0"/>
              <a:t>in the development of the </a:t>
            </a:r>
            <a:br>
              <a:rPr lang="en-US" sz="3000" dirty="0"/>
            </a:br>
            <a:r>
              <a:rPr lang="en-US" sz="3000" dirty="0"/>
              <a:t>Judge platform - </a:t>
            </a:r>
            <a:r>
              <a:rPr lang="en-US" sz="3000" dirty="0">
                <a:hlinkClick r:id="rId2"/>
              </a:rPr>
              <a:t>https://judge.softuni.bg/</a:t>
            </a:r>
            <a:endParaRPr lang="en-US" sz="3000" dirty="0"/>
          </a:p>
          <a:p>
            <a:pPr lvl="1"/>
            <a:r>
              <a:rPr lang="en-US" sz="3000" dirty="0"/>
              <a:t>Microsoft Certified Trainer</a:t>
            </a:r>
          </a:p>
          <a:p>
            <a:pPr lvl="1"/>
            <a:r>
              <a:rPr lang="en-US" sz="3000" dirty="0"/>
              <a:t>Personal blog: </a:t>
            </a:r>
            <a:r>
              <a:rPr lang="en-US" sz="3000" dirty="0">
                <a:hlinkClick r:id="rId3"/>
              </a:rPr>
              <a:t>nikolay.it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(Trainers)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http://i3.ytimg.com/vi/Dd40-_kYiVE/maxresdefault.jpg">
            <a:extLst>
              <a:ext uri="{FF2B5EF4-FFF2-40B4-BE49-F238E27FC236}">
                <a16:creationId xmlns:a16="http://schemas.microsoft.com/office/drawing/2014/main" id="{0545398E-344C-4ABE-8A44-B3830A68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600200"/>
            <a:ext cx="3804756" cy="3804756"/>
          </a:xfrm>
          <a:prstGeom prst="roundRect">
            <a:avLst>
              <a:gd name="adj" fmla="val 3985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66CA-C4A5-4E54-8531-CF87821DE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425907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Svetlin Galov</a:t>
            </a:r>
          </a:p>
          <a:p>
            <a:pPr lvl="1"/>
            <a:r>
              <a:rPr lang="en-US" noProof="1"/>
              <a:t>Full-Stack Web Developer @ SoftUni</a:t>
            </a:r>
          </a:p>
          <a:p>
            <a:pPr lvl="1"/>
            <a:r>
              <a:rPr lang="en-US" noProof="1"/>
              <a:t>3+ years in the IT</a:t>
            </a:r>
          </a:p>
          <a:p>
            <a:pPr lvl="1"/>
            <a:r>
              <a:rPr lang="en-US" noProof="1"/>
              <a:t>Top performing student of SoftUni</a:t>
            </a:r>
          </a:p>
          <a:p>
            <a:pPr lvl="1"/>
            <a:r>
              <a:rPr lang="en-US" noProof="1"/>
              <a:t>A passionate .NET Guru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FB631C-FC23-4938-97B9-F5A4FD43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(Trainers)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9BD23-C50A-46AB-831E-7267F77EC7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B7A33-F5E5-44C1-8A26-A22BB2C21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12" y="1600200"/>
            <a:ext cx="3657600" cy="3657600"/>
          </a:xfrm>
          <a:prstGeom prst="roundRect">
            <a:avLst>
              <a:gd name="adj" fmla="val 4167"/>
            </a:avLst>
          </a:prstGeom>
        </p:spPr>
      </p:pic>
    </p:spTree>
    <p:extLst>
      <p:ext uri="{BB962C8B-B14F-4D97-AF65-F5344CB8AC3E}">
        <p14:creationId xmlns:p14="http://schemas.microsoft.com/office/powerpoint/2010/main" val="311633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72BE6-EB15-4991-AA85-B516AA5B2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Ivaylo Jelev</a:t>
            </a:r>
          </a:p>
          <a:p>
            <a:pPr lvl="1"/>
            <a:r>
              <a:rPr lang="en-US" dirty="0"/>
              <a:t>Training Team Leader </a:t>
            </a:r>
            <a:r>
              <a:rPr lang="en-US" noProof="1"/>
              <a:t>@ SoftUni</a:t>
            </a:r>
          </a:p>
          <a:p>
            <a:pPr lvl="1"/>
            <a:r>
              <a:rPr lang="en-US" noProof="1"/>
              <a:t>5+ years in the IT</a:t>
            </a:r>
          </a:p>
          <a:p>
            <a:pPr lvl="1"/>
            <a:r>
              <a:rPr lang="en-US" noProof="1"/>
              <a:t>3+ years as a Technical Trainer @ SoftUni</a:t>
            </a:r>
          </a:p>
          <a:p>
            <a:pPr lvl="1"/>
            <a:r>
              <a:rPr lang="en-US" noProof="1"/>
              <a:t>Professional Problem Creator </a:t>
            </a:r>
            <a:br>
              <a:rPr lang="en-US" noProof="1"/>
            </a:br>
            <a:r>
              <a:rPr lang="en-US" noProof="1"/>
              <a:t>(Exam &amp; Exercise Problems)</a:t>
            </a:r>
          </a:p>
          <a:p>
            <a:pPr lvl="1"/>
            <a:r>
              <a:rPr lang="en-US" noProof="1"/>
              <a:t>Interested in Game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347598-A16E-4FB1-A8AD-C58781C2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(Materials &amp; Resources)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EB01C-7F57-4F70-A56D-9E5AC86F0C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55B98-FB78-4928-8991-5E884E04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9520" y="1828800"/>
            <a:ext cx="3842590" cy="3352800"/>
          </a:xfrm>
          <a:prstGeom prst="roundRect">
            <a:avLst>
              <a:gd name="adj" fmla="val 3443"/>
            </a:avLst>
          </a:prstGeom>
        </p:spPr>
      </p:pic>
    </p:spTree>
    <p:extLst>
      <p:ext uri="{BB962C8B-B14F-4D97-AF65-F5344CB8AC3E}">
        <p14:creationId xmlns:p14="http://schemas.microsoft.com/office/powerpoint/2010/main" val="116230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FCE8-6E8C-4FAB-84E4-A5D3190590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Mirela Damyanova</a:t>
            </a:r>
          </a:p>
          <a:p>
            <a:pPr lvl="1"/>
            <a:r>
              <a:rPr lang="en-US" noProof="1"/>
              <a:t>Training Assistant @ SoftUni</a:t>
            </a:r>
          </a:p>
          <a:p>
            <a:pPr lvl="1"/>
            <a:r>
              <a:rPr lang="en-US" noProof="1"/>
              <a:t>Graduated Student from SoftUni</a:t>
            </a:r>
          </a:p>
          <a:p>
            <a:pPr lvl="1"/>
            <a:r>
              <a:rPr lang="en-US" noProof="1"/>
              <a:t>Loves helping students</a:t>
            </a:r>
          </a:p>
          <a:p>
            <a:pPr lvl="1"/>
            <a:r>
              <a:rPr lang="en-US" noProof="1"/>
              <a:t>Interested in Blockchain &amp; Algorithms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24DF9F-3BC8-42B4-92FC-7FA83A47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(Materials &amp; Resources)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48351-2469-47BA-9671-4CE00730AC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4D8D7-7D43-4C05-AC14-A409F95D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857375"/>
            <a:ext cx="3143250" cy="3143250"/>
          </a:xfrm>
          <a:prstGeom prst="roundRect">
            <a:avLst>
              <a:gd name="adj" fmla="val 3800"/>
            </a:avLst>
          </a:prstGeom>
        </p:spPr>
      </p:pic>
    </p:spTree>
    <p:extLst>
      <p:ext uri="{BB962C8B-B14F-4D97-AF65-F5344CB8AC3E}">
        <p14:creationId xmlns:p14="http://schemas.microsoft.com/office/powerpoint/2010/main" val="26742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14948" y="4800600"/>
            <a:ext cx="10958928" cy="768084"/>
          </a:xfrm>
        </p:spPr>
        <p:txBody>
          <a:bodyPr/>
          <a:lstStyle/>
          <a:p>
            <a:r>
              <a:rPr lang="en-CA" dirty="0"/>
              <a:t>C# Web Dev Basics: More Details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3582" y="5791200"/>
            <a:ext cx="10958928" cy="499819"/>
          </a:xfrm>
        </p:spPr>
        <p:txBody>
          <a:bodyPr/>
          <a:lstStyle/>
          <a:p>
            <a:r>
              <a:rPr lang="en-US" dirty="0"/>
              <a:t>Duration, Schedule, Languages, etc.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447800"/>
            <a:ext cx="247566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Practical </a:t>
            </a:r>
            <a:r>
              <a:rPr lang="en-US" sz="3600" b="1" dirty="0">
                <a:solidFill>
                  <a:schemeClr val="bg1"/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</a:t>
            </a:r>
            <a:r>
              <a:rPr lang="en-US" sz="3600" b="1" dirty="0">
                <a:solidFill>
                  <a:schemeClr val="bg1"/>
                </a:solidFill>
              </a:rPr>
              <a:t>preparation</a:t>
            </a:r>
            <a:r>
              <a:rPr lang="en-US" sz="3600" dirty="0"/>
              <a:t>: 3*4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Schedule: September – November 2018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date: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04 November </a:t>
            </a:r>
            <a:r>
              <a:rPr lang="en-US" sz="3600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C# Web Dev Basics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course assignments require to </a:t>
            </a:r>
            <a:r>
              <a:rPr lang="en-US" b="1" dirty="0">
                <a:solidFill>
                  <a:schemeClr val="bg1"/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b="1" dirty="0">
                <a:solidFill>
                  <a:schemeClr val="bg1"/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C# Web Module @ </a:t>
            </a:r>
            <a:r>
              <a:rPr lang="en-CA" noProof="1"/>
              <a:t>SoftUni</a:t>
            </a:r>
          </a:p>
          <a:p>
            <a:pPr lvl="1"/>
            <a:r>
              <a:rPr lang="en-CA" dirty="0"/>
              <a:t>4 Months Web Development Training</a:t>
            </a:r>
          </a:p>
          <a:p>
            <a:pPr marL="647630" indent="-514350"/>
            <a:r>
              <a:rPr lang="en-CA" dirty="0"/>
              <a:t>C# Web Development Basics</a:t>
            </a:r>
          </a:p>
          <a:p>
            <a:pPr marL="1123569" lvl="1" indent="-514350"/>
            <a:r>
              <a:rPr lang="en-CA" dirty="0"/>
              <a:t>Course Objectives &amp; Program</a:t>
            </a:r>
          </a:p>
          <a:p>
            <a:pPr marL="647630" indent="-514350"/>
            <a:r>
              <a:rPr lang="en-CA" dirty="0"/>
              <a:t>The Module Team</a:t>
            </a:r>
          </a:p>
          <a:p>
            <a:pPr marL="647630" indent="-514350"/>
            <a:r>
              <a:rPr lang="en-CA" dirty="0"/>
              <a:t>Evaluation</a:t>
            </a:r>
          </a:p>
          <a:p>
            <a:pPr marL="647630" indent="-514350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C# Web Dev Basics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1219200"/>
            <a:ext cx="2286000" cy="2757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rgbClr val="FFA72A"/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rgbClr val="FFA72A"/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>
                <a:solidFill>
                  <a:srgbClr val="FFA72A"/>
                </a:solidFill>
              </a:rPr>
              <a:t>(exercises) – </a:t>
            </a:r>
            <a:r>
              <a:rPr lang="en-US" sz="3600" dirty="0">
                <a:solidFill>
                  <a:srgbClr val="FFA72A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rgbClr val="FFA72A"/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</a:t>
            </a:r>
            <a:r>
              <a:rPr lang="en-US" sz="3600" dirty="0">
                <a:solidFill>
                  <a:srgbClr val="FFA72A"/>
                </a:solidFill>
              </a:rPr>
              <a:t>up to </a:t>
            </a:r>
            <a:r>
              <a:rPr lang="en-US" sz="3600" dirty="0">
                <a:solidFill>
                  <a:srgbClr val="FFA72A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rgbClr val="FFA72A"/>
                </a:solidFill>
              </a:rPr>
              <a:t>%</a:t>
            </a:r>
          </a:p>
          <a:p>
            <a:pPr lvl="1">
              <a:buClr>
                <a:schemeClr val="tx1"/>
              </a:buClr>
            </a:pPr>
            <a:r>
              <a:rPr lang="en-US" sz="3600" dirty="0">
                <a:solidFill>
                  <a:srgbClr val="FFA72A"/>
                </a:solidFill>
              </a:rPr>
              <a:t>Presence in class: 5%</a:t>
            </a:r>
            <a:br>
              <a:rPr lang="en-US" sz="3600" dirty="0">
                <a:solidFill>
                  <a:srgbClr val="FFA72A"/>
                </a:solidFill>
              </a:rPr>
            </a:br>
            <a:r>
              <a:rPr lang="en-US" sz="3600" dirty="0">
                <a:solidFill>
                  <a:srgbClr val="FFA72A"/>
                </a:solidFill>
              </a:rPr>
              <a:t>(onsite students only)</a:t>
            </a:r>
          </a:p>
          <a:p>
            <a:pPr lvl="1">
              <a:buClr>
                <a:schemeClr val="tx1"/>
              </a:buClr>
            </a:pPr>
            <a:r>
              <a:rPr lang="en-US" sz="3600" dirty="0">
                <a:solidFill>
                  <a:srgbClr val="FFA72A"/>
                </a:solidFill>
              </a:rPr>
              <a:t>Forum activities</a:t>
            </a:r>
          </a:p>
          <a:p>
            <a:pPr lvl="1">
              <a:buClr>
                <a:schemeClr val="tx1"/>
              </a:buClr>
            </a:pPr>
            <a:r>
              <a:rPr lang="en-US" sz="3600" dirty="0">
                <a:solidFill>
                  <a:srgbClr val="FFA72A"/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</a:t>
            </a:r>
            <a:r>
              <a:rPr lang="en-US"/>
              <a:t>for “C</a:t>
            </a:r>
            <a:r>
              <a:rPr lang="en-US" dirty="0"/>
              <a:t># Web Dev Basics”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web development </a:t>
            </a:r>
            <a:r>
              <a:rPr lang="en-US" b="1" dirty="0">
                <a:solidFill>
                  <a:schemeClr val="bg1"/>
                </a:solidFill>
              </a:rPr>
              <a:t>exam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Implementing a </a:t>
            </a:r>
            <a:r>
              <a:rPr lang="en-US" b="1" dirty="0">
                <a:solidFill>
                  <a:schemeClr val="bg1"/>
                </a:solidFill>
              </a:rPr>
              <a:t>simple web application</a:t>
            </a:r>
          </a:p>
          <a:p>
            <a:pPr lvl="2"/>
            <a:r>
              <a:rPr lang="en-US" dirty="0"/>
              <a:t>Given the MVC Framework and Web Server</a:t>
            </a:r>
          </a:p>
          <a:p>
            <a:pPr lvl="2"/>
            <a:r>
              <a:rPr lang="en-US" dirty="0"/>
              <a:t>Given a portion of the Views in a raw form</a:t>
            </a:r>
          </a:p>
          <a:p>
            <a:pPr lvl="2"/>
            <a:r>
              <a:rPr lang="en-US" dirty="0"/>
              <a:t>Duration: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hours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Solutions are evaluated by hand after the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Development Basics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93" y="3837356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b="1" dirty="0">
                <a:solidFill>
                  <a:srgbClr val="FFA72A"/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b="1" dirty="0">
                <a:solidFill>
                  <a:schemeClr val="bg1"/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are sent on the course page at </a:t>
            </a:r>
            <a:r>
              <a:rPr lang="en-US" b="1" dirty="0">
                <a:solidFill>
                  <a:schemeClr val="bg1"/>
                </a:solidFill>
              </a:rPr>
              <a:t>softuni.bg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531812" y="4561724"/>
            <a:ext cx="10958928" cy="768084"/>
          </a:xfrm>
        </p:spPr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948" y="5486400"/>
            <a:ext cx="10958928" cy="499819"/>
          </a:xfrm>
        </p:spPr>
        <p:txBody>
          <a:bodyPr/>
          <a:lstStyle/>
          <a:p>
            <a:r>
              <a:rPr lang="en-US"/>
              <a:t>What We Need Additionally?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0238"/>
            <a:ext cx="7086600" cy="820737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rgbClr val="FDFF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770" y="1524000"/>
            <a:ext cx="3017285" cy="2002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95400"/>
            <a:ext cx="1676400" cy="16764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733800"/>
            <a:ext cx="1452565" cy="145256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Web Dev Basics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https://softuni.bg/courses/csharp-web-development-basics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https://softuni.bg/forum/categories/66/csharp-web-development-basics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https://www.facebook.com/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C# Web </a:t>
            </a:r>
            <a:r>
              <a:rPr lang="en-US" dirty="0"/>
              <a:t>Slides and Videos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08" y="31242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1163128"/>
            <a:ext cx="11998412" cy="2887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2017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AB60FADE-E7E0-4FCE-A0E2-5E7E3793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9" y="3810000"/>
            <a:ext cx="3733800" cy="2281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44472-A495-4FF7-9D3B-A1F6DA50E8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475" y="4020165"/>
            <a:ext cx="6663280" cy="1860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8945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295400"/>
            <a:ext cx="8953705" cy="542468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4058" y="3204819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7907864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Program</a:t>
            </a:r>
          </a:p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3200" dirty="0">
                <a:solidFill>
                  <a:srgbClr val="FFFFFF"/>
                </a:solidFill>
                <a:latin typeface="Calibri" panose="020F0502020204030204"/>
              </a:rPr>
              <a:t>Practical Exam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4F5F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</a:t>
            </a: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FFA7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</a:t>
            </a:r>
            <a:r>
              <a:rPr kumimoji="0" lang="en-CA" sz="3000" b="1" i="0" u="none" strike="noStrike" kern="1200" cap="none" spc="0" normalizeH="0" noProof="0" dirty="0">
                <a:ln>
                  <a:noFill/>
                </a:ln>
                <a:solidFill>
                  <a:srgbClr val="FFA7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Application </a:t>
            </a:r>
            <a:r>
              <a:rPr kumimoji="0" lang="en-CA" sz="3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CA" sz="3000" b="1" i="0" u="none" strike="noStrike" kern="1200" cap="none" spc="0" normalizeH="0" noProof="0" dirty="0">
                <a:ln>
                  <a:noFill/>
                </a:ln>
                <a:solidFill>
                  <a:srgbClr val="FFA7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r>
              <a:rPr lang="en-CA" sz="3000" dirty="0">
                <a:solidFill>
                  <a:srgbClr val="FFFFFF"/>
                </a:solidFill>
                <a:latin typeface="Calibri" panose="020F0502020204030204"/>
              </a:rPr>
              <a:t> </a:t>
            </a:r>
            <a:r>
              <a:rPr kumimoji="0" lang="en-CA" sz="3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hours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n-CA" sz="3200" dirty="0">
                <a:solidFill>
                  <a:srgbClr val="FFFFFF"/>
                </a:solidFill>
              </a:rPr>
              <a:t>Learning resources</a:t>
            </a:r>
          </a:p>
          <a:p>
            <a:pPr lvl="1">
              <a:lnSpc>
                <a:spcPct val="100000"/>
              </a:lnSpc>
              <a:buClr>
                <a:schemeClr val="accent6"/>
              </a:buClr>
            </a:pPr>
            <a:r>
              <a:rPr lang="en-CA" sz="3000" b="1" dirty="0">
                <a:solidFill>
                  <a:srgbClr val="FFA72A"/>
                </a:solidFill>
              </a:rPr>
              <a:t>Slides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videos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software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books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6158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7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5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988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4947" y="5181600"/>
            <a:ext cx="10958928" cy="768084"/>
          </a:xfrm>
        </p:spPr>
        <p:txBody>
          <a:bodyPr/>
          <a:lstStyle/>
          <a:p>
            <a:r>
              <a:rPr lang="en-CA" noProof="1"/>
              <a:t>C# Web Module @ SoftUni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948" y="6019800"/>
            <a:ext cx="10958928" cy="499819"/>
          </a:xfrm>
        </p:spPr>
        <p:txBody>
          <a:bodyPr/>
          <a:lstStyle/>
          <a:p>
            <a:r>
              <a:rPr lang="en-CA" dirty="0"/>
              <a:t>4 Months Web Development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51" y="1828800"/>
            <a:ext cx="3258921" cy="1676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5249679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>
                <a:solidFill>
                  <a:srgbClr val="FFA72A"/>
                </a:solidFill>
              </a:rPr>
              <a:t>"C</a:t>
            </a:r>
            <a:r>
              <a:rPr lang="en-US" b="1" dirty="0">
                <a:solidFill>
                  <a:srgbClr val="FFA72A"/>
                </a:solidFill>
              </a:rPr>
              <a:t># Web" Module @ SoftUni</a:t>
            </a:r>
          </a:p>
          <a:p>
            <a:pPr lvl="1"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rgbClr val="FFA72A"/>
                </a:solidFill>
              </a:rPr>
              <a:t>4 times weekly</a:t>
            </a:r>
            <a:r>
              <a:rPr lang="en-US" dirty="0"/>
              <a:t>, mainly practical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rgbClr val="FFA72A"/>
                </a:solidFill>
              </a:rPr>
              <a:t>Web Development Basics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Web Fundamentals, HTTP Protocol, Hand-Made Web Server, Hand-Made MVC Framework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b="1" dirty="0">
                <a:solidFill>
                  <a:srgbClr val="FFA72A"/>
                </a:solidFill>
              </a:rPr>
              <a:t>MVC Frameworks</a:t>
            </a:r>
          </a:p>
          <a:p>
            <a:pPr lvl="2"/>
            <a:r>
              <a:rPr lang="en-US" dirty="0"/>
              <a:t>Essentials, View Engines, Security, Architecture, Unit Testing, Services, Control Flow,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Module Goals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C#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05-November-2018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TBA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Web Development Basics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17-September</a:t>
            </a:r>
            <a:r>
              <a:rPr lang="en-US" sz="1800" dirty="0"/>
              <a:t>-2018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Exam: 04-November-2018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Web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January 2019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17-September-2018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2218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04-November-2018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December-2018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2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14948" y="4724400"/>
            <a:ext cx="10958928" cy="768084"/>
          </a:xfrm>
        </p:spPr>
        <p:txBody>
          <a:bodyPr/>
          <a:lstStyle/>
          <a:p>
            <a:r>
              <a:rPr lang="en-US" dirty="0"/>
              <a:t>C# Web Development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948" y="5717166"/>
            <a:ext cx="10958928" cy="499819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219200"/>
            <a:ext cx="2743200" cy="27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714</TotalTime>
  <Words>1107</Words>
  <Application>Microsoft Office PowerPoint</Application>
  <PresentationFormat>Custom</PresentationFormat>
  <Paragraphs>227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C# Web Development Basics</vt:lpstr>
      <vt:lpstr>Table of Content</vt:lpstr>
      <vt:lpstr>SoftUni Diamond Partners</vt:lpstr>
      <vt:lpstr>SoftUni Organizational Partners</vt:lpstr>
      <vt:lpstr>Questions</vt:lpstr>
      <vt:lpstr>PowerPoint Presentation</vt:lpstr>
      <vt:lpstr>C# Web Module Goals</vt:lpstr>
      <vt:lpstr>C# Web Module at SoftUni – Timeline</vt:lpstr>
      <vt:lpstr>PowerPoint Presentation</vt:lpstr>
      <vt:lpstr>C# Web Dev Basics – Course Program</vt:lpstr>
      <vt:lpstr>C# Web Dev Basics– Course Program (2)</vt:lpstr>
      <vt:lpstr>PowerPoint Presentation</vt:lpstr>
      <vt:lpstr>Module Team (Trainers)</vt:lpstr>
      <vt:lpstr>Module Team (Trainers)</vt:lpstr>
      <vt:lpstr>Module Team (Materials &amp; Resources)</vt:lpstr>
      <vt:lpstr>Module Team (Materials &amp; Resources)</vt:lpstr>
      <vt:lpstr>PowerPoint Presentation</vt:lpstr>
      <vt:lpstr>Training Duration – C# Web Dev Basics</vt:lpstr>
      <vt:lpstr>Learn to Search in Internet &amp; Find Solutions!</vt:lpstr>
      <vt:lpstr>PowerPoint Presentation</vt:lpstr>
      <vt:lpstr>Scoring System for “C# Web Dev Basics”</vt:lpstr>
      <vt:lpstr>C# Web Development Basics Exam</vt:lpstr>
      <vt:lpstr>Homework Assignments</vt:lpstr>
      <vt:lpstr>Resources</vt:lpstr>
      <vt:lpstr>Your RFID Chip</vt:lpstr>
      <vt:lpstr>C# Web Dev Basics Site, Forum and FB Group</vt:lpstr>
      <vt:lpstr>The C# Web Slides and Videos</vt:lpstr>
      <vt:lpstr>Software University Learning System (SULS)</vt:lpstr>
      <vt:lpstr>Required Software</vt:lpstr>
      <vt:lpstr>Summary</vt:lpstr>
      <vt:lpstr>PowerPoint Presentation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250</cp:revision>
  <dcterms:created xsi:type="dcterms:W3CDTF">2014-01-02T17:00:34Z</dcterms:created>
  <dcterms:modified xsi:type="dcterms:W3CDTF">2018-09-17T10:27:32Z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